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1"/>
  </p:notesMasterIdLst>
  <p:sldIdLst>
    <p:sldId id="256" r:id="rId2"/>
    <p:sldId id="263" r:id="rId3"/>
    <p:sldId id="261" r:id="rId4"/>
    <p:sldId id="262" r:id="rId5"/>
    <p:sldId id="257" r:id="rId6"/>
    <p:sldId id="259" r:id="rId7"/>
    <p:sldId id="260" r:id="rId8"/>
    <p:sldId id="264" r:id="rId9"/>
    <p:sldId id="265" r:id="rId10"/>
    <p:sldId id="267" r:id="rId11"/>
    <p:sldId id="268" r:id="rId12"/>
    <p:sldId id="266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93" autoAdjust="0"/>
    <p:restoredTop sz="94607" autoAdjust="0"/>
  </p:normalViewPr>
  <p:slideViewPr>
    <p:cSldViewPr snapToGrid="0">
      <p:cViewPr varScale="1">
        <p:scale>
          <a:sx n="93" d="100"/>
          <a:sy n="93" d="100"/>
        </p:scale>
        <p:origin x="114" y="2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9BA62-FF35-4E27-BCD9-3668710F165B}" type="datetimeFigureOut">
              <a:rPr lang="en-GB" smtClean="0"/>
              <a:t>28/03/2022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AF446-34D0-453A-A707-8CEF435465CE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4945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Welcome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F446-34D0-453A-A707-8CEF435465CE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4709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F670-458B-47A0-A4A8-9BADC80A2E16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‹Nr.›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644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CCE8B-F6E3-4D29-AC0A-92CC9A06E7B3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8820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80649-2851-45F9-924C-E2418B429AA0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0542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DFE6D-5A5B-4909-9647-F89E5ACB885C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416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6FD76-9DBD-42AF-A593-88DCC8579E26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‹Nr.›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619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6C704-5AEB-4669-8C3E-BA8D41542E0A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108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2C0C-D6C3-4171-B35A-5A7F85570E18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810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4B439-294A-4101-B2AE-41DD854BE0B8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476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3BCDE-9CF0-4E62-90F9-54097885CBFA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220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7E731C1-8858-445B-BC39-75C64E2E1F64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D0AE28-9E38-4140-961D-A4D655BD917B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7534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2C1FC-F712-4C8E-A2E6-BB3305BC9744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9273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4A37AF5-A1B5-486F-B688-DCC7B49BF53C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4D0AE28-9E38-4140-961D-A4D655BD917B}" type="slidenum">
              <a:rPr lang="en-GB" smtClean="0"/>
              <a:t>‹Nr.›</a:t>
            </a:fld>
            <a:endParaRPr lang="en-GB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766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0D9587-2DF7-452B-868F-55A468278D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b="0" i="0" u="none" strike="noStrike" baseline="0" noProof="0" dirty="0">
                <a:latin typeface="LinBiolinumTB"/>
              </a:rPr>
              <a:t>Traversal Shaders on Current GPUs</a:t>
            </a:r>
            <a:endParaRPr lang="en-US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711146-8631-4BA2-950C-1BE3A20498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By Markus Robert Hall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E6AC97-BF24-4AE9-AD9B-24F5DFECF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9060-5EEB-48B0-B4DB-0E9E3FBE1E8F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9E762D-24D1-46FB-9607-835474B5C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1869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E2F38-1B55-4C83-BF85-42EB55836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Bottlenecks – Instance </a:t>
            </a:r>
            <a:r>
              <a:rPr lang="de-DE" dirty="0" err="1"/>
              <a:t>overlap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C8B9A0-CE46-475C-8784-47C905F9A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Too</a:t>
            </a:r>
            <a:r>
              <a:rPr lang="de-DE" dirty="0"/>
              <a:t> Many PI</a:t>
            </a:r>
            <a:r>
              <a:rPr lang="de-DE" sz="1400" dirty="0"/>
              <a:t>s</a:t>
            </a:r>
            <a:endParaRPr lang="en-US" sz="10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DB19D5-0C7C-4E64-B3C7-8C222E8FF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Pi</a:t>
            </a:r>
            <a:r>
              <a:rPr lang="de-DE" sz="1400" dirty="0"/>
              <a:t>s </a:t>
            </a:r>
            <a:r>
              <a:rPr lang="de-DE" dirty="0" err="1"/>
              <a:t>Merged</a:t>
            </a:r>
            <a:endParaRPr lang="en-US" dirty="0"/>
          </a:p>
        </p:txBody>
      </p:sp>
      <p:pic>
        <p:nvPicPr>
          <p:cNvPr id="16" name="Inhaltsplatzhalter 15" descr="Ein Bild, das Text, Baum, Himmel, draußen enthält.&#10;&#10;Automatisch generierte Beschreibung">
            <a:extLst>
              <a:ext uri="{FF2B5EF4-FFF2-40B4-BE49-F238E27FC236}">
                <a16:creationId xmlns:a16="http://schemas.microsoft.com/office/drawing/2014/main" id="{BFBEE82B-BC84-4695-B301-A1F3A42FDAB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946735"/>
            <a:ext cx="4937125" cy="2650456"/>
          </a:xfr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29B2CCC-EAA2-4C5E-A8FD-598A6188F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2C0C-D6C3-4171-B35A-5A7F85570E18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65BE26-E840-424A-9C39-40829401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10</a:t>
            </a:fld>
            <a:endParaRPr lang="en-GB" dirty="0"/>
          </a:p>
        </p:txBody>
      </p:sp>
      <p:pic>
        <p:nvPicPr>
          <p:cNvPr id="14" name="Inhaltsplatzhalter 13" descr="Ein Bild, das Text, Baum, Himmel, draußen enthält.&#10;&#10;Automatisch generierte Beschreibung">
            <a:extLst>
              <a:ext uri="{FF2B5EF4-FFF2-40B4-BE49-F238E27FC236}">
                <a16:creationId xmlns:a16="http://schemas.microsoft.com/office/drawing/2014/main" id="{723CFA10-9B6B-4932-9897-12182F72CA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946309"/>
            <a:ext cx="4938712" cy="2651308"/>
          </a:xfrm>
        </p:spPr>
      </p:pic>
    </p:spTree>
    <p:extLst>
      <p:ext uri="{BB962C8B-B14F-4D97-AF65-F5344CB8AC3E}">
        <p14:creationId xmlns:p14="http://schemas.microsoft.com/office/powerpoint/2010/main" val="2502334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2AE68-2786-4D9B-8062-178AADB7C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Bottlenecks – Instance </a:t>
            </a:r>
            <a:r>
              <a:rPr lang="de-DE" dirty="0" err="1"/>
              <a:t>overlap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6FC9F2-7719-4CAF-82E8-D9A1A2AAC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24 FPS</a:t>
            </a:r>
            <a:endParaRPr lang="en-US" dirty="0"/>
          </a:p>
        </p:txBody>
      </p:sp>
      <p:pic>
        <p:nvPicPr>
          <p:cNvPr id="10" name="Inhaltsplatzhalter 9" descr="Ein Bild, das Karte enthält.&#10;&#10;Automatisch generierte Beschreibung">
            <a:extLst>
              <a:ext uri="{FF2B5EF4-FFF2-40B4-BE49-F238E27FC236}">
                <a16:creationId xmlns:a16="http://schemas.microsoft.com/office/drawing/2014/main" id="{2BA36FA7-72ED-4507-A9FE-E15BBD72D2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946309"/>
            <a:ext cx="4938712" cy="2651308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6DB6C9-E086-452A-B2D2-9FBBE5DDE5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220 FPS</a:t>
            </a:r>
            <a:endParaRPr lang="en-US" dirty="0"/>
          </a:p>
        </p:txBody>
      </p:sp>
      <p:pic>
        <p:nvPicPr>
          <p:cNvPr id="12" name="Inhaltsplatzhalter 11" descr="Ein Bild, das Hohltiere, Quallen enthält.&#10;&#10;Automatisch generierte Beschreibung">
            <a:extLst>
              <a:ext uri="{FF2B5EF4-FFF2-40B4-BE49-F238E27FC236}">
                <a16:creationId xmlns:a16="http://schemas.microsoft.com/office/drawing/2014/main" id="{ED9573E1-A9A6-43FC-8DA0-0DFB4939A29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946735"/>
            <a:ext cx="4937125" cy="2650456"/>
          </a:xfr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984EFAB-8942-45A3-B95C-D4B4F6896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2C0C-D6C3-4171-B35A-5A7F85570E18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06361CB-87BD-4662-A935-EDF2DD82E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1453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E7CB1-655B-4640-BDB6-F07FBD045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Bottlenecks – AABB </a:t>
            </a:r>
            <a:r>
              <a:rPr lang="de-DE" dirty="0" err="1"/>
              <a:t>Overlap</a:t>
            </a:r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5765E982-87F5-4A51-AD5B-3AD953A9F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Unprocessed-38FPS</a:t>
            </a:r>
            <a:endParaRPr lang="en-US" dirty="0"/>
          </a:p>
        </p:txBody>
      </p:sp>
      <p:pic>
        <p:nvPicPr>
          <p:cNvPr id="19" name="Inhaltsplatzhalter 18">
            <a:extLst>
              <a:ext uri="{FF2B5EF4-FFF2-40B4-BE49-F238E27FC236}">
                <a16:creationId xmlns:a16="http://schemas.microsoft.com/office/drawing/2014/main" id="{827F44CC-7439-43D7-B710-EDE5B8D100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946309"/>
            <a:ext cx="4938712" cy="2651308"/>
          </a:xfrm>
        </p:spPr>
      </p:pic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A8BC8E8-70CB-4992-914E-9026C5C274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Processed-128FPS</a:t>
            </a:r>
            <a:endParaRPr lang="en-US" dirty="0"/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1A03529D-A5D8-4792-9DEE-6C0FE71270F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946735"/>
            <a:ext cx="4937125" cy="2650456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469436-85C8-4D17-952A-BF785A6B9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DFE6D-5A5B-4909-9647-F89E5ACB885C}" type="datetime1">
              <a:rPr lang="en-GB" smtClean="0"/>
              <a:pPr/>
              <a:t>28/03/2022</a:t>
            </a:fld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907C7A-9CF6-4B03-8079-AD8F90EF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0532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1BF28F2B-FA90-4D94-B0EB-95B835E21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Bottlenecks - More</a:t>
            </a:r>
            <a:endParaRPr lang="en-US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20FA3D7-5EF8-48E5-B268-B8B654CE1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Register </a:t>
            </a:r>
            <a:r>
              <a:rPr lang="de-DE" dirty="0" err="1"/>
              <a:t>Usage</a:t>
            </a: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payload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Ray Query speed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Only copy PI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Add payload later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Device limits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Traversal shaders can bypass some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F001A6-C637-4A3C-95B3-389835532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2C0C-D6C3-4171-B35A-5A7F85570E18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8D6F729-D64D-4ED3-A54C-5E2031422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704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0664BF-28E2-49E5-8747-BDDB533C3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 – Order </a:t>
            </a:r>
            <a:r>
              <a:rPr lang="de-DE" dirty="0" err="1"/>
              <a:t>matters</a:t>
            </a:r>
            <a:endParaRPr lang="en-US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EE23B5B-CCE7-45D8-AA20-53F9285BF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52FPS</a:t>
            </a:r>
            <a:endParaRPr lang="en-US" dirty="0"/>
          </a:p>
        </p:txBody>
      </p:sp>
      <p:pic>
        <p:nvPicPr>
          <p:cNvPr id="19" name="Inhaltsplatzhalter 18" descr="Ein Bild, das Wassersport, schwimmend enthält.&#10;&#10;Automatisch generierte Beschreibung">
            <a:extLst>
              <a:ext uri="{FF2B5EF4-FFF2-40B4-BE49-F238E27FC236}">
                <a16:creationId xmlns:a16="http://schemas.microsoft.com/office/drawing/2014/main" id="{86E43EB8-4E88-431B-B98C-CCA67154A1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946309"/>
            <a:ext cx="4938712" cy="2651308"/>
          </a:xfrm>
        </p:spPr>
      </p:pic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73ED330-B2DD-4853-9C73-EA3D13B9BB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60FPs</a:t>
            </a:r>
            <a:endParaRPr lang="en-US" dirty="0"/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4126F66D-E4A8-4F7A-AAE7-F10C0257E0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946735"/>
            <a:ext cx="4937125" cy="2650456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98EE24-6A34-4073-AC89-08BF37B95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DFE6D-5A5B-4909-9647-F89E5ACB885C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A6723C-618F-4147-A217-101383C9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5468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016BBC5C-BB48-4950-8846-162B2449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LOD</a:t>
            </a:r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033ABAEE-DC8A-4699-B102-44542358D6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Dynamic LOD </a:t>
            </a:r>
            <a:r>
              <a:rPr lang="de-DE" dirty="0" err="1"/>
              <a:t>works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Improves</a:t>
            </a:r>
            <a:r>
              <a:rPr lang="de-DE" dirty="0"/>
              <a:t> </a:t>
            </a:r>
            <a:r>
              <a:rPr lang="de-DE" dirty="0" err="1"/>
              <a:t>cache</a:t>
            </a:r>
            <a:r>
              <a:rPr lang="de-DE" dirty="0"/>
              <a:t> </a:t>
            </a:r>
            <a:r>
              <a:rPr lang="de-DE" dirty="0" err="1"/>
              <a:t>hit</a:t>
            </a:r>
            <a:r>
              <a:rPr lang="de-DE" dirty="0"/>
              <a:t> </a:t>
            </a:r>
            <a:r>
              <a:rPr lang="de-DE" dirty="0" err="1"/>
              <a:t>rates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Improves</a:t>
            </a:r>
            <a:r>
              <a:rPr lang="de-DE" dirty="0"/>
              <a:t> framerate a </a:t>
            </a:r>
            <a:r>
              <a:rPr lang="de-DE" dirty="0" err="1"/>
              <a:t>bit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shader</a:t>
            </a:r>
            <a:r>
              <a:rPr lang="de-DE" dirty="0"/>
              <a:t> </a:t>
            </a:r>
            <a:r>
              <a:rPr lang="de-DE" dirty="0" err="1"/>
              <a:t>overhead</a:t>
            </a:r>
            <a:endParaRPr lang="de-DE" dirty="0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F62404BB-6AE0-4415-94F5-8267A253AE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532397"/>
            <a:ext cx="4937125" cy="2650456"/>
          </a:xfr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E95B744-90D2-4111-B50B-FF5D8750D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2C0C-D6C3-4171-B35A-5A7F85570E18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8499E45-B664-411B-815D-C042E19C4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6455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D031D5-5AB3-4979-AA91-83FA4B7AC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Multi-Level-</a:t>
            </a:r>
            <a:r>
              <a:rPr lang="de-DE" dirty="0" err="1"/>
              <a:t>Instancing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33C94F-E765-408D-9441-BB675893C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Multi-Level-</a:t>
            </a:r>
            <a:r>
              <a:rPr lang="de-DE" dirty="0" err="1"/>
              <a:t>Instancing</a:t>
            </a:r>
            <a:r>
              <a:rPr lang="de-DE" dirty="0"/>
              <a:t> </a:t>
            </a:r>
            <a:r>
              <a:rPr lang="de-DE" dirty="0" err="1"/>
              <a:t>works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Can save large </a:t>
            </a:r>
            <a:r>
              <a:rPr lang="de-DE" dirty="0" err="1"/>
              <a:t>amounts</a:t>
            </a:r>
            <a:r>
              <a:rPr lang="de-DE" dirty="0"/>
              <a:t> of </a:t>
            </a:r>
            <a:r>
              <a:rPr lang="de-DE" dirty="0" err="1"/>
              <a:t>memory</a:t>
            </a: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94% </a:t>
            </a:r>
            <a:r>
              <a:rPr lang="de-DE" dirty="0" err="1"/>
              <a:t>memory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Artifacts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stack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low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Can </a:t>
            </a:r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much</a:t>
            </a: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/>
              <a:t>Up </a:t>
            </a:r>
            <a:r>
              <a:rPr lang="de-DE" dirty="0" err="1"/>
              <a:t>to</a:t>
            </a:r>
            <a:r>
              <a:rPr lang="de-DE" dirty="0"/>
              <a:t> 50% FPS </a:t>
            </a:r>
            <a:r>
              <a:rPr lang="de-DE" dirty="0" err="1"/>
              <a:t>loss</a:t>
            </a:r>
            <a:endParaRPr lang="de-DE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993C43A9-979A-4300-A8F1-7AF76EE0EB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532397"/>
            <a:ext cx="4937125" cy="2650456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C11A13-AAD5-4A1B-8617-326F31CBF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6C704-5AEB-4669-8C3E-BA8D41542E0A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A60FD1-296D-438B-8D22-2CD63021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3681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B847F6-7899-4E4A-9E63-D0CEFC77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Moana Island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58906B-4F36-408A-AFE7-9D418C0A25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Real time FPS (&gt;30)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ML </a:t>
            </a:r>
            <a:r>
              <a:rPr lang="de-DE" dirty="0" err="1"/>
              <a:t>can</a:t>
            </a:r>
            <a:r>
              <a:rPr lang="de-DE" dirty="0"/>
              <a:t> save GBs of VRAM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Almost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Real-world application!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Scene optimization matters a lot!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Moana Island still has room for improvement</a:t>
            </a:r>
          </a:p>
        </p:txBody>
      </p:sp>
      <p:pic>
        <p:nvPicPr>
          <p:cNvPr id="12" name="Inhaltsplatzhalter 11" descr="Ein Bild, das Baum, draußen, Licht enthält.&#10;&#10;Automatisch generierte Beschreibung">
            <a:extLst>
              <a:ext uri="{FF2B5EF4-FFF2-40B4-BE49-F238E27FC236}">
                <a16:creationId xmlns:a16="http://schemas.microsoft.com/office/drawing/2014/main" id="{53E5CA0B-ACEB-481F-A943-BFB838324A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532397"/>
            <a:ext cx="4937125" cy="2650456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B68FD92-8F32-49D4-BBC3-7D8E72CEA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6C704-5AEB-4669-8C3E-BA8D41542E0A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E6B815-A107-4E51-8DDA-339EBFEA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5582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4F6CD0-B783-4458-B297-57CEC1C10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1E7EDE-5BF2-46C9-B249-6EB9C08BD9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Moderation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key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Traversal shader can be used in some cases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Attention to performance traps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Overuse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Overlap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To many recursions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Too many levels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Unnecessary LOD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10" name="Inhaltsplatzhalter 9" descr="Ein Bild, das Text, Himmel, draußen enthält.&#10;&#10;Automatisch generierte Beschreibung">
            <a:extLst>
              <a:ext uri="{FF2B5EF4-FFF2-40B4-BE49-F238E27FC236}">
                <a16:creationId xmlns:a16="http://schemas.microsoft.com/office/drawing/2014/main" id="{427E1984-6AED-423B-B0CA-A1DD281BB5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532397"/>
            <a:ext cx="4937125" cy="2650456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49FA6A-AA06-4C1C-BA00-77D81D5A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6C704-5AEB-4669-8C3E-BA8D41542E0A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869A2D-24B4-469B-AB30-F8327A40C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3044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84063BF-A596-4E7C-832F-6464975C7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Usage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E2938D6-53C9-4885-A04D-EB62534B6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Level-of-Detail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Multi-level-</a:t>
            </a:r>
            <a:r>
              <a:rPr lang="de-DE" dirty="0" err="1"/>
              <a:t>instancing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Portals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Reduced</a:t>
            </a:r>
            <a:r>
              <a:rPr lang="de-DE" dirty="0"/>
              <a:t> </a:t>
            </a:r>
            <a:r>
              <a:rPr lang="de-DE" dirty="0" err="1"/>
              <a:t>rebuilds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build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Other light-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manipulations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4F4F02-5A1E-4CF3-A378-AFA1D2B25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6C704-5AEB-4669-8C3E-BA8D41542E0A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6304C0-D624-44AA-9544-D7150C302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7325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FD11A1-E3DC-4AE8-AB3D-1ED9F599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Rendering Moana Island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CE6F59-DD65-4411-968E-909A0238B1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Moana Island Disney </a:t>
            </a:r>
            <a:r>
              <a:rPr lang="de-DE" dirty="0" err="1"/>
              <a:t>Production</a:t>
            </a:r>
            <a:r>
              <a:rPr lang="de-DE" dirty="0"/>
              <a:t> </a:t>
            </a:r>
            <a:r>
              <a:rPr lang="de-DE" dirty="0" err="1"/>
              <a:t>asset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&gt;5M instances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&gt;22B triangles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&lt;6GB VRAM for 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&gt;30FPS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Raytracing only!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1" name="Inhaltsplatzhalter 10" descr="Ein Bild, das Himmel, draußen, Berg, Hanglage enthält.&#10;&#10;Automatisch generierte Beschreibung">
            <a:extLst>
              <a:ext uri="{FF2B5EF4-FFF2-40B4-BE49-F238E27FC236}">
                <a16:creationId xmlns:a16="http://schemas.microsoft.com/office/drawing/2014/main" id="{AAEABF31-FE59-4D87-9913-32FECC8848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63" y="2271078"/>
            <a:ext cx="5909881" cy="317267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0C5B0B-6E20-4DF3-A444-C1E59A03E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DFE6D-5A5B-4909-9647-F89E5ACB885C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66A0B3-F3CB-46AA-8CFB-3621C0B0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8836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1EA550-FC9C-4EBA-844D-91CB3AC1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Raytracing</a:t>
            </a:r>
            <a:r>
              <a:rPr lang="de-DE" dirty="0"/>
              <a:t> </a:t>
            </a:r>
            <a:r>
              <a:rPr lang="de-DE" dirty="0" err="1"/>
              <a:t>currently</a:t>
            </a:r>
            <a:r>
              <a:rPr lang="de-DE" dirty="0"/>
              <a:t> – </a:t>
            </a:r>
            <a:br>
              <a:rPr lang="de-DE" dirty="0"/>
            </a:br>
            <a:r>
              <a:rPr lang="de-DE" dirty="0" err="1"/>
              <a:t>Acceleration</a:t>
            </a:r>
            <a:r>
              <a:rPr lang="de-DE" dirty="0"/>
              <a:t> </a:t>
            </a:r>
            <a:r>
              <a:rPr lang="de-DE" dirty="0" err="1"/>
              <a:t>structures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11B462D-6C40-42BB-B547-3ABC09AF6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559" y="1840929"/>
            <a:ext cx="7356881" cy="4455096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446225-DB44-4F6B-904F-B67720BEA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DFE6D-5A5B-4909-9647-F89E5ACB885C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F479D7-BE97-478B-A379-1C27FC62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4301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33C63-D74D-484D-9A39-727D103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Raytracing</a:t>
            </a:r>
            <a:r>
              <a:rPr lang="de-DE" dirty="0"/>
              <a:t> </a:t>
            </a:r>
            <a:r>
              <a:rPr lang="de-DE" dirty="0" err="1"/>
              <a:t>currently</a:t>
            </a:r>
            <a:endParaRPr lang="en-US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AC82F2C-7009-4BE5-A0C0-80BA61E3C9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99124" y="1846263"/>
            <a:ext cx="3734390" cy="4022725"/>
          </a:xfr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46AF529A-5877-4D35-AE3D-677BEE270A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25636" y="1846263"/>
            <a:ext cx="4722329" cy="402272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A0154B-52B4-4A52-BCD1-5576108E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DFE6D-5A5B-4909-9647-F89E5ACB885C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DF01EF-A7D5-4AB0-93C2-A1F04560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1371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F811A-C7F2-4C5C-A44A-DF0DF14D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Current Raytracing limitations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854193-0575-49A4-B751-07B7B622F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noProof="0" dirty="0"/>
              <a:t>Two levels (TLAS &amp; BLAS)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noProof="0" dirty="0"/>
              <a:t>Traversal path is unmodifiable while running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noProof="0" dirty="0"/>
              <a:t>Level-of-Detail must be set before each render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noProof="0" dirty="0"/>
              <a:t>Acceleration structures consume a lot of memory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noProof="0" dirty="0"/>
              <a:t>Overhead between RT-Core and Shader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9925E-C7E6-41B5-894F-D4A43098C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4FA8D-1ACE-4252-BA1D-40804A5C929D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DDACA-C1FA-4F42-9A31-F7937D1F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7232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B948B2-18A4-47D2-B67E-321174E36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Traversal Shader – Model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EB43B6-858F-4448-A362-685D538E3F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noProof="0" dirty="0"/>
              <a:t>By TODO CITE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noProof="0" dirty="0"/>
              <a:t>Proposes programmable instances (PIs)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noProof="0" dirty="0"/>
              <a:t>PIs = AABB with attached traversal shader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noProof="0" dirty="0"/>
              <a:t>Traversal shader can modify AS traversal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PIs in TLAS and BLAs allowed</a:t>
            </a:r>
            <a:endParaRPr lang="en-US" noProof="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B9CA553-AD43-4805-ACCD-0E4AF6363F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5039" y="2143126"/>
            <a:ext cx="5047165" cy="321468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66AF05-602B-4138-9673-474870220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DFE6D-5A5B-4909-9647-F89E5ACB885C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467FA-4636-4B14-A27F-CE6015B1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4204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50312-0545-416B-8EBC-BABCA547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Traversal Shader – Programming 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7BD100F-1709-4A93-ABE3-40D895AF0F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Traversal </a:t>
            </a:r>
            <a:r>
              <a:rPr lang="de-DE" dirty="0" err="1"/>
              <a:t>over</a:t>
            </a:r>
            <a:r>
              <a:rPr lang="de-DE" dirty="0"/>
              <a:t> multiple BLAS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State </a:t>
            </a:r>
            <a:r>
              <a:rPr lang="de-DE" dirty="0" err="1"/>
              <a:t>description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Traversal </a:t>
            </a:r>
            <a:r>
              <a:rPr lang="de-DE" dirty="0" err="1"/>
              <a:t>shader</a:t>
            </a:r>
            <a:r>
              <a:rPr lang="de-DE" dirty="0"/>
              <a:t> </a:t>
            </a:r>
            <a:r>
              <a:rPr lang="de-DE" dirty="0" err="1"/>
              <a:t>layout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:</a:t>
            </a:r>
          </a:p>
          <a:p>
            <a:pPr marL="544068" lvl="1" indent="-342900">
              <a:buFont typeface="+mj-lt"/>
              <a:buAutoNum type="arabicPeriod"/>
            </a:pPr>
            <a:r>
              <a:rPr lang="de-DE" dirty="0"/>
              <a:t>Check PI </a:t>
            </a:r>
            <a:r>
              <a:rPr lang="de-DE" dirty="0" err="1"/>
              <a:t>flags</a:t>
            </a:r>
            <a:endParaRPr lang="de-DE" dirty="0"/>
          </a:p>
          <a:p>
            <a:pPr marL="544068" lvl="1" indent="-342900"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workloads</a:t>
            </a:r>
            <a:endParaRPr lang="de-DE" dirty="0"/>
          </a:p>
          <a:p>
            <a:pPr marL="544068" lvl="1" indent="-342900">
              <a:buFont typeface="+mj-lt"/>
              <a:buAutoNum type="arabicPeriod"/>
            </a:pPr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AS</a:t>
            </a:r>
          </a:p>
          <a:p>
            <a:pPr marL="544068" lvl="1" indent="-342900">
              <a:buFont typeface="+mj-lt"/>
              <a:buAutoNum type="arabicPeriod"/>
            </a:pPr>
            <a:r>
              <a:rPr lang="de-DE" dirty="0"/>
              <a:t>Push AS </a:t>
            </a:r>
            <a:r>
              <a:rPr lang="de-DE" dirty="0" err="1"/>
              <a:t>onto</a:t>
            </a:r>
            <a:r>
              <a:rPr lang="de-DE" dirty="0"/>
              <a:t> the </a:t>
            </a:r>
            <a:r>
              <a:rPr lang="de-DE" dirty="0" err="1"/>
              <a:t>stack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D3C5C2C-3771-4C39-B2B8-58E88A4491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Image mit </a:t>
            </a:r>
            <a:r>
              <a:rPr lang="de-DE" dirty="0" err="1"/>
              <a:t>state</a:t>
            </a:r>
            <a:r>
              <a:rPr lang="de-DE" dirty="0"/>
              <a:t> und </a:t>
            </a:r>
            <a:r>
              <a:rPr lang="de-DE" dirty="0" err="1"/>
              <a:t>stack</a:t>
            </a:r>
            <a:r>
              <a:rPr lang="de-DE" dirty="0"/>
              <a:t> of </a:t>
            </a:r>
            <a:r>
              <a:rPr lang="de-DE" dirty="0" err="1"/>
              <a:t>traversal</a:t>
            </a:r>
            <a:r>
              <a:rPr lang="de-DE" dirty="0"/>
              <a:t>, </a:t>
            </a:r>
            <a:r>
              <a:rPr lang="de-DE" dirty="0" err="1"/>
              <a:t>visualize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of </a:t>
            </a:r>
            <a:r>
              <a:rPr lang="de-DE" dirty="0" err="1"/>
              <a:t>stack</a:t>
            </a:r>
            <a:r>
              <a:rPr lang="de-DE" dirty="0"/>
              <a:t> and </a:t>
            </a:r>
            <a:r>
              <a:rPr lang="de-DE" dirty="0" err="1"/>
              <a:t>payloads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F23BC1-6F03-4C19-BE72-45FB18E08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DFE6D-5A5B-4909-9647-F89E5ACB885C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E9167F-EE24-4635-9C1C-B8E5237D0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4027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8199A072-DFA5-4FD7-90AB-1724159D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Traversal Shader – Implementation</a:t>
            </a:r>
            <a:endParaRPr lang="en-US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1A914F5-9F18-4D22-ACAB-D2D7ADFD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PIs </a:t>
            </a:r>
            <a:r>
              <a:rPr lang="de-DE" dirty="0" err="1"/>
              <a:t>as</a:t>
            </a:r>
            <a:r>
              <a:rPr lang="de-DE" dirty="0"/>
              <a:t> AABBs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/>
              <a:t>PI </a:t>
            </a:r>
            <a:r>
              <a:rPr lang="de-DE" dirty="0" err="1"/>
              <a:t>only</a:t>
            </a:r>
            <a:r>
              <a:rPr lang="de-DE" dirty="0"/>
              <a:t> in BLAS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Retrieve</a:t>
            </a:r>
            <a:r>
              <a:rPr lang="de-DE" dirty="0"/>
              <a:t> PI </a:t>
            </a:r>
            <a:r>
              <a:rPr lang="de-DE" dirty="0" err="1"/>
              <a:t>struct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buffer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Struct contains custom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Determine node to traverse next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Save to the stack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Run until stack is empty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731070-9DF7-4047-92B5-EDDC9DAAF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6C704-5AEB-4669-8C3E-BA8D41542E0A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2D30BF-D8E4-4BEB-9EBE-494F9E36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52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A00753EE-EF24-4EDE-94FD-ED24F83C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Traversal Shader – </a:t>
            </a:r>
            <a:r>
              <a:rPr lang="de-DE" dirty="0" err="1"/>
              <a:t>Example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149B9D-531F-4C92-A2F8-3B09EDDAE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DFE6D-5A5B-4909-9647-F89E5ACB885C}" type="datetime1">
              <a:rPr lang="en-GB" smtClean="0"/>
              <a:t>28/03/2022</a:t>
            </a:fld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4D3E53-8664-4E69-AADD-AF18E30EF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AE28-9E38-4140-961D-A4D655BD917B}" type="slidenum">
              <a:rPr lang="en-GB" smtClean="0"/>
              <a:t>9</a:t>
            </a:fld>
            <a:endParaRPr lang="en-GB" dirty="0"/>
          </a:p>
        </p:txBody>
      </p:sp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1D3C659F-6064-454C-BC06-E1D2555893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65616" y="2126040"/>
            <a:ext cx="3535079" cy="3392488"/>
          </a:xfrm>
        </p:spPr>
      </p:pic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54DE6BE4-DB92-48CD-AC5E-C47094528C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3250" y="2314476"/>
            <a:ext cx="6072430" cy="3015616"/>
          </a:xfrm>
        </p:spPr>
      </p:pic>
    </p:spTree>
    <p:extLst>
      <p:ext uri="{BB962C8B-B14F-4D97-AF65-F5344CB8AC3E}">
        <p14:creationId xmlns:p14="http://schemas.microsoft.com/office/powerpoint/2010/main" val="3284967047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420</Words>
  <Application>Microsoft Office PowerPoint</Application>
  <PresentationFormat>Breitbild</PresentationFormat>
  <Paragraphs>138</Paragraphs>
  <Slides>19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LinBiolinumTB</vt:lpstr>
      <vt:lpstr>Wingdings</vt:lpstr>
      <vt:lpstr>Rückblick</vt:lpstr>
      <vt:lpstr>Traversal Shaders on Current GPUs</vt:lpstr>
      <vt:lpstr>Rendering Moana Island</vt:lpstr>
      <vt:lpstr>Raytracing currently –  Acceleration structures</vt:lpstr>
      <vt:lpstr>Raytracing currently</vt:lpstr>
      <vt:lpstr>Current Raytracing limitations</vt:lpstr>
      <vt:lpstr>Traversal Shader – Model </vt:lpstr>
      <vt:lpstr>Traversal Shader – Programming </vt:lpstr>
      <vt:lpstr>Traversal Shader – Implementation</vt:lpstr>
      <vt:lpstr>Traversal Shader – Example</vt:lpstr>
      <vt:lpstr>Bottlenecks – Instance overlap</vt:lpstr>
      <vt:lpstr>Bottlenecks – Instance overlap</vt:lpstr>
      <vt:lpstr>Bottlenecks – AABB Overlap</vt:lpstr>
      <vt:lpstr>Bottlenecks - More</vt:lpstr>
      <vt:lpstr>Performance – Order matters</vt:lpstr>
      <vt:lpstr>Results – LOD</vt:lpstr>
      <vt:lpstr>Results – Multi-Level-Instancing</vt:lpstr>
      <vt:lpstr>Results – Moana Island</vt:lpstr>
      <vt:lpstr>Conclusion</vt:lpstr>
      <vt:lpstr>Usage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Traversal Shaders on Current GPUs</dc:title>
  <dc:creator>Markus Hall</dc:creator>
  <cp:lastModifiedBy>Markus Hall</cp:lastModifiedBy>
  <cp:revision>4</cp:revision>
  <dcterms:created xsi:type="dcterms:W3CDTF">2022-03-28T13:48:44Z</dcterms:created>
  <dcterms:modified xsi:type="dcterms:W3CDTF">2022-03-28T18:35:15Z</dcterms:modified>
</cp:coreProperties>
</file>